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0" r:id="rId2"/>
    <p:sldId id="256" r:id="rId3"/>
    <p:sldId id="28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84" r:id="rId27"/>
    <p:sldId id="282" r:id="rId28"/>
    <p:sldId id="283"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3/4/2023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3/4/2023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3/4/2023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28800" y="381000"/>
            <a:ext cx="6172200" cy="1066800"/>
          </a:xfrm>
        </p:spPr>
        <p:txBody>
          <a:bodyPr>
            <a:normAutofit fontScale="90000"/>
          </a:bodyPr>
          <a:lstStyle/>
          <a:p>
            <a:pPr algn="ctr"/>
            <a:r>
              <a:rPr lang="en-US" sz="3100" dirty="0" smtClean="0">
                <a:latin typeface="Book Antiqua" panose="02040602050305030304" pitchFamily="18" charset="0"/>
              </a:rPr>
              <a:t>RUNGTA COLLEGE OF DENTAL SCIENCES &amp; RESEARCH </a:t>
            </a:r>
            <a:r>
              <a:rPr lang="en-US" sz="3200" dirty="0" smtClean="0">
                <a:latin typeface="Book Antiqua" panose="02040602050305030304" pitchFamily="18" charset="0"/>
              </a:rPr>
              <a:t/>
            </a:r>
            <a:br>
              <a:rPr lang="en-US" sz="3200" dirty="0" smtClean="0">
                <a:latin typeface="Book Antiqua" panose="02040602050305030304" pitchFamily="18" charset="0"/>
              </a:rPr>
            </a:br>
            <a:endParaRPr lang="en-US" dirty="0"/>
          </a:p>
        </p:txBody>
      </p:sp>
      <p:sp>
        <p:nvSpPr>
          <p:cNvPr id="5" name="Subtitle 4"/>
          <p:cNvSpPr>
            <a:spLocks noGrp="1"/>
          </p:cNvSpPr>
          <p:nvPr>
            <p:ph type="subTitle" idx="1"/>
          </p:nvPr>
        </p:nvSpPr>
        <p:spPr>
          <a:xfrm>
            <a:off x="2743200" y="3200400"/>
            <a:ext cx="6172200" cy="1193322"/>
          </a:xfrm>
        </p:spPr>
        <p:txBody>
          <a:bodyPr>
            <a:noAutofit/>
          </a:bodyPr>
          <a:lstStyle/>
          <a:p>
            <a:r>
              <a:rPr lang="en-US" sz="2800" dirty="0" smtClean="0"/>
              <a:t>ORAL ASPECTS OF METABOLIC DISEASES</a:t>
            </a:r>
            <a:endParaRPr lang="en-US" sz="2800" dirty="0"/>
          </a:p>
        </p:txBody>
      </p:sp>
      <p:pic>
        <p:nvPicPr>
          <p:cNvPr id="6" name="Picture 5"/>
          <p:cNvPicPr>
            <a:picLocks noChangeAspect="1"/>
          </p:cNvPicPr>
          <p:nvPr/>
        </p:nvPicPr>
        <p:blipFill rotWithShape="1">
          <a:blip r:embed="rId2">
            <a:extLst>
              <a:ext uri="{28A0092B-C50C-407E-A947-70E740481C1C}">
                <a14:useLocalDpi xmlns="" xmlns:a14="http://schemas.microsoft.com/office/drawing/2010/main" val="0"/>
              </a:ext>
            </a:extLst>
          </a:blip>
          <a:srcRect l="15781" r="15781"/>
          <a:stretch/>
        </p:blipFill>
        <p:spPr>
          <a:xfrm>
            <a:off x="0" y="0"/>
            <a:ext cx="1874520" cy="2114550"/>
          </a:xfrm>
          <a:prstGeom prst="rect">
            <a:avLst/>
          </a:prstGeom>
        </p:spPr>
      </p:pic>
      <p:sp>
        <p:nvSpPr>
          <p:cNvPr id="7" name="Rectangle 6"/>
          <p:cNvSpPr/>
          <p:nvPr/>
        </p:nvSpPr>
        <p:spPr>
          <a:xfrm>
            <a:off x="0" y="2286000"/>
            <a:ext cx="3855543" cy="523220"/>
          </a:xfrm>
          <a:prstGeom prst="rect">
            <a:avLst/>
          </a:prstGeom>
        </p:spPr>
        <p:txBody>
          <a:bodyPr wrap="none">
            <a:spAutoFit/>
          </a:bodyPr>
          <a:lstStyle/>
          <a:p>
            <a:r>
              <a:rPr lang="en-US" sz="2800" dirty="0" smtClean="0">
                <a:latin typeface="Book Antiqua" panose="02040602050305030304" pitchFamily="18" charset="0"/>
              </a:rPr>
              <a:t>TITLE OF THE TOPIC </a:t>
            </a:r>
            <a:endParaRPr lang="en-US" sz="2800" dirty="0">
              <a:latin typeface="Book Antiqua" panose="02040602050305030304" pitchFamily="18" charset="0"/>
            </a:endParaRPr>
          </a:p>
        </p:txBody>
      </p:sp>
      <p:sp>
        <p:nvSpPr>
          <p:cNvPr id="8" name="Rectangle 7"/>
          <p:cNvSpPr/>
          <p:nvPr/>
        </p:nvSpPr>
        <p:spPr>
          <a:xfrm>
            <a:off x="762000" y="5257800"/>
            <a:ext cx="8915400" cy="830997"/>
          </a:xfrm>
          <a:prstGeom prst="rect">
            <a:avLst/>
          </a:prstGeom>
        </p:spPr>
        <p:txBody>
          <a:bodyPr wrap="square">
            <a:spAutoFit/>
          </a:bodyPr>
          <a:lstStyle/>
          <a:p>
            <a:pPr algn="ctr"/>
            <a:r>
              <a:rPr lang="en-US" sz="2400" b="1" dirty="0" smtClean="0">
                <a:latin typeface="Book Antiqua" panose="02040602050305030304" pitchFamily="18" charset="0"/>
              </a:rPr>
              <a:t>DEPARTMENT OF ORAL PATHOLOGY &amp; MICROBIOLOGY   </a:t>
            </a:r>
            <a:endParaRPr lang="en-US" sz="2400" b="1" dirty="0">
              <a:latin typeface="Book Antiqua" panose="0204060205030503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kwashiorkor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▪Some amino acid or protein deficiency arises typically after prolonged breast feeding and the child is weaned on to a low protein diet. </a:t>
            </a:r>
          </a:p>
          <a:p>
            <a:r>
              <a:rPr lang="en-US" dirty="0" smtClean="0"/>
              <a:t>▪Insufficient supply of amino acids, leads to inadequate protein synthesis, reduced synthesis of enzymes and plasma proteins and impaired development of organs. </a:t>
            </a:r>
          </a:p>
          <a:p>
            <a:r>
              <a:rPr lang="en-US" dirty="0" smtClean="0"/>
              <a:t>▪The child’s weight is less and is masked by edema often due to </a:t>
            </a:r>
            <a:r>
              <a:rPr lang="en-US" dirty="0" err="1" smtClean="0"/>
              <a:t>hypoalbuminemia</a:t>
            </a:r>
            <a:r>
              <a:rPr lang="en-US" dirty="0" smtClean="0"/>
              <a:t>.</a:t>
            </a:r>
          </a:p>
          <a:p>
            <a:r>
              <a:rPr lang="en-US" dirty="0" smtClean="0"/>
              <a:t> ▪Impaired synthesis of amino acids leads to diarrhea leading to loss of potassium and magnesium. </a:t>
            </a:r>
          </a:p>
          <a:p>
            <a:r>
              <a:rPr lang="en-US" dirty="0" smtClean="0"/>
              <a:t>▪The child is prone to infections. </a:t>
            </a:r>
          </a:p>
          <a:p>
            <a:r>
              <a:rPr lang="en-US" dirty="0" smtClean="0"/>
              <a:t>▪Oral lesions- bright red tongue, loss of papillae, bilateral angular </a:t>
            </a:r>
            <a:r>
              <a:rPr lang="en-US" dirty="0" err="1" smtClean="0"/>
              <a:t>cheliosis</a:t>
            </a:r>
            <a:r>
              <a:rPr lang="en-US" dirty="0" smtClean="0"/>
              <a:t>, fissuring of lips, loss of </a:t>
            </a:r>
            <a:r>
              <a:rPr lang="en-US" dirty="0" err="1" smtClean="0"/>
              <a:t>circumoral</a:t>
            </a:r>
            <a:r>
              <a:rPr lang="en-US" dirty="0" smtClean="0"/>
              <a:t> pigmentation.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Amyloidosis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abnormal </a:t>
            </a:r>
            <a:r>
              <a:rPr lang="en-US" dirty="0" err="1" smtClean="0"/>
              <a:t>proteinaceous</a:t>
            </a:r>
            <a:r>
              <a:rPr lang="en-US" dirty="0" smtClean="0"/>
              <a:t> substance that is deposited between cells in tissues and organs of the body in a variety of clinical disorders is referred to as </a:t>
            </a:r>
            <a:r>
              <a:rPr lang="en-US" dirty="0" err="1" smtClean="0"/>
              <a:t>amyloid</a:t>
            </a:r>
            <a:r>
              <a:rPr lang="en-US" dirty="0" smtClean="0"/>
              <a:t>. </a:t>
            </a:r>
          </a:p>
          <a:p>
            <a:r>
              <a:rPr lang="en-US" dirty="0" smtClean="0"/>
              <a:t>▪Two forms- type A and type B </a:t>
            </a:r>
          </a:p>
          <a:p>
            <a:r>
              <a:rPr lang="en-US" dirty="0" smtClean="0"/>
              <a:t>▪Type A (secondary) </a:t>
            </a:r>
            <a:r>
              <a:rPr lang="en-US" dirty="0" err="1" smtClean="0"/>
              <a:t>amyloid</a:t>
            </a:r>
            <a:r>
              <a:rPr lang="en-US" dirty="0" smtClean="0"/>
              <a:t> is a </a:t>
            </a:r>
            <a:r>
              <a:rPr lang="en-US" dirty="0" err="1" smtClean="0"/>
              <a:t>fibrillar</a:t>
            </a:r>
            <a:r>
              <a:rPr lang="en-US" dirty="0" smtClean="0"/>
              <a:t> protein of unknown origin that is seen in prolonged inflammatory diseases, genetic diseases.</a:t>
            </a:r>
          </a:p>
          <a:p>
            <a:r>
              <a:rPr lang="en-US" dirty="0" smtClean="0"/>
              <a:t> ▪Type B is thought to be of immune origin. It is commonly seen in patients with multiple myeloma and </a:t>
            </a:r>
            <a:r>
              <a:rPr lang="en-US" dirty="0" err="1" smtClean="0"/>
              <a:t>macroglobulinemia</a:t>
            </a:r>
            <a:r>
              <a:rPr lang="en-US" dirty="0" smtClean="0"/>
              <a:t>. </a:t>
            </a:r>
          </a:p>
          <a:p>
            <a:r>
              <a:rPr lang="en-US" dirty="0" smtClean="0"/>
              <a:t>Type C includes </a:t>
            </a:r>
            <a:r>
              <a:rPr lang="en-US" dirty="0" err="1" smtClean="0"/>
              <a:t>amyloid</a:t>
            </a:r>
            <a:r>
              <a:rPr lang="en-US" dirty="0" smtClean="0"/>
              <a:t> of aging, localized nonspecific </a:t>
            </a:r>
            <a:r>
              <a:rPr lang="en-US" dirty="0" err="1" smtClean="0"/>
              <a:t>amyloid</a:t>
            </a:r>
            <a:r>
              <a:rPr lang="en-US" dirty="0" smtClean="0"/>
              <a:t>, related to AUPD cell lesions- </a:t>
            </a:r>
            <a:r>
              <a:rPr lang="en-US" dirty="0" err="1" smtClean="0"/>
              <a:t>pheochromacytoma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Porphyria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▪One of the inborn errors of </a:t>
            </a:r>
            <a:r>
              <a:rPr lang="en-US" dirty="0" err="1" smtClean="0"/>
              <a:t>porphyrin</a:t>
            </a:r>
            <a:r>
              <a:rPr lang="en-US" dirty="0" smtClean="0"/>
              <a:t> metabolism. </a:t>
            </a:r>
          </a:p>
          <a:p>
            <a:r>
              <a:rPr lang="en-US" dirty="0" smtClean="0"/>
              <a:t>▪</a:t>
            </a:r>
            <a:r>
              <a:rPr lang="en-US" dirty="0" err="1" smtClean="0"/>
              <a:t>Porphyria</a:t>
            </a:r>
            <a:r>
              <a:rPr lang="en-US" dirty="0" smtClean="0"/>
              <a:t> may appear as a sequel to some infections or intoxications. </a:t>
            </a:r>
          </a:p>
          <a:p>
            <a:r>
              <a:rPr lang="en-US" dirty="0" smtClean="0"/>
              <a:t>▪2 types- </a:t>
            </a:r>
            <a:r>
              <a:rPr lang="en-US" dirty="0" err="1" smtClean="0"/>
              <a:t>erythropoietic</a:t>
            </a:r>
            <a:r>
              <a:rPr lang="en-US" dirty="0" smtClean="0"/>
              <a:t> </a:t>
            </a:r>
            <a:r>
              <a:rPr lang="en-US" dirty="0" err="1" smtClean="0"/>
              <a:t>porphyria</a:t>
            </a:r>
            <a:r>
              <a:rPr lang="en-US" dirty="0" smtClean="0"/>
              <a:t> and hepatic </a:t>
            </a:r>
            <a:r>
              <a:rPr lang="en-US" dirty="0" err="1" smtClean="0"/>
              <a:t>porphyria</a:t>
            </a:r>
            <a:r>
              <a:rPr lang="en-US" dirty="0" smtClean="0"/>
              <a:t>. </a:t>
            </a:r>
          </a:p>
          <a:p>
            <a:r>
              <a:rPr lang="en-US" dirty="0" smtClean="0"/>
              <a:t>▪</a:t>
            </a:r>
            <a:r>
              <a:rPr lang="en-US" dirty="0" err="1" smtClean="0"/>
              <a:t>Erythropoietic</a:t>
            </a:r>
            <a:r>
              <a:rPr lang="en-US" dirty="0" smtClean="0"/>
              <a:t> </a:t>
            </a:r>
            <a:r>
              <a:rPr lang="en-US" dirty="0" err="1" smtClean="0"/>
              <a:t>porphyria</a:t>
            </a:r>
            <a:r>
              <a:rPr lang="en-US" dirty="0" smtClean="0"/>
              <a:t> – early photosensitivity, </a:t>
            </a:r>
            <a:r>
              <a:rPr lang="en-US" dirty="0" err="1" smtClean="0"/>
              <a:t>splenomegaly</a:t>
            </a:r>
            <a:r>
              <a:rPr lang="en-US" dirty="0" smtClean="0"/>
              <a:t> and excessive abnormal </a:t>
            </a:r>
            <a:r>
              <a:rPr lang="en-US" dirty="0" err="1" smtClean="0"/>
              <a:t>porphyrin</a:t>
            </a:r>
            <a:r>
              <a:rPr lang="en-US" dirty="0" smtClean="0"/>
              <a:t> formation in developing erythrocytes. </a:t>
            </a:r>
          </a:p>
          <a:p>
            <a:r>
              <a:rPr lang="en-US" dirty="0" smtClean="0"/>
              <a:t>▪Hepatic </a:t>
            </a:r>
            <a:r>
              <a:rPr lang="en-US" dirty="0" err="1" smtClean="0"/>
              <a:t>porphyria</a:t>
            </a:r>
            <a:r>
              <a:rPr lang="en-US" dirty="0" smtClean="0"/>
              <a:t> also a multisystem disorder divided into 4 classes- acute intermittent, </a:t>
            </a:r>
            <a:r>
              <a:rPr lang="en-US" dirty="0" err="1" smtClean="0"/>
              <a:t>porphyria</a:t>
            </a:r>
            <a:r>
              <a:rPr lang="en-US" dirty="0" smtClean="0"/>
              <a:t> </a:t>
            </a:r>
            <a:r>
              <a:rPr lang="en-US" dirty="0" err="1" smtClean="0"/>
              <a:t>variegata</a:t>
            </a:r>
            <a:r>
              <a:rPr lang="en-US" dirty="0" smtClean="0"/>
              <a:t>, </a:t>
            </a:r>
            <a:r>
              <a:rPr lang="en-US" dirty="0" err="1" smtClean="0"/>
              <a:t>porphyria</a:t>
            </a:r>
            <a:r>
              <a:rPr lang="en-US" dirty="0" smtClean="0"/>
              <a:t> </a:t>
            </a:r>
            <a:r>
              <a:rPr lang="en-US" dirty="0" err="1" smtClean="0"/>
              <a:t>cutanea</a:t>
            </a:r>
            <a:r>
              <a:rPr lang="en-US" dirty="0" smtClean="0"/>
              <a:t> </a:t>
            </a:r>
            <a:r>
              <a:rPr lang="en-US" dirty="0" err="1" smtClean="0"/>
              <a:t>tarda</a:t>
            </a:r>
            <a:r>
              <a:rPr lang="en-US" dirty="0" smtClean="0"/>
              <a:t> and </a:t>
            </a:r>
            <a:r>
              <a:rPr lang="en-US" dirty="0" err="1" smtClean="0"/>
              <a:t>heriditary</a:t>
            </a:r>
            <a:r>
              <a:rPr lang="en-US" dirty="0" smtClean="0"/>
              <a:t> </a:t>
            </a:r>
            <a:r>
              <a:rPr lang="en-US" dirty="0" err="1" smtClean="0"/>
              <a:t>coproporphyria</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Disturbances in carbohydrate metabolism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▪Hurlers syndrome is a chromosomal abnormality occurs in chromosome arm 4p16.3. </a:t>
            </a:r>
          </a:p>
          <a:p>
            <a:r>
              <a:rPr lang="en-US" dirty="0" smtClean="0"/>
              <a:t>▪It is a disturbance in </a:t>
            </a:r>
            <a:r>
              <a:rPr lang="en-US" dirty="0" err="1" smtClean="0"/>
              <a:t>mucopolysaccharide</a:t>
            </a:r>
            <a:r>
              <a:rPr lang="en-US" dirty="0" smtClean="0"/>
              <a:t> metabolism. </a:t>
            </a:r>
          </a:p>
          <a:p>
            <a:r>
              <a:rPr lang="en-US" dirty="0" smtClean="0"/>
              <a:t>▪Elevated excretion of </a:t>
            </a:r>
            <a:r>
              <a:rPr lang="en-US" dirty="0" err="1" smtClean="0"/>
              <a:t>mucopolysaccharide</a:t>
            </a:r>
            <a:r>
              <a:rPr lang="en-US" dirty="0" smtClean="0"/>
              <a:t> level.</a:t>
            </a:r>
          </a:p>
          <a:p>
            <a:r>
              <a:rPr lang="en-US" dirty="0" smtClean="0"/>
              <a:t> ▪This disease becomes apparent in first two years of life, progresses during early childhood and adolescence and terminates in death usually before puberty. </a:t>
            </a:r>
          </a:p>
          <a:p>
            <a:r>
              <a:rPr lang="en-US" dirty="0" smtClean="0"/>
              <a:t>▪Head appears large, prominent forehead, broad saddle nose wide nostrils, </a:t>
            </a:r>
            <a:r>
              <a:rPr lang="en-US" dirty="0" err="1" smtClean="0"/>
              <a:t>hypertelorism</a:t>
            </a:r>
            <a:r>
              <a:rPr lang="en-US" dirty="0" smtClean="0"/>
              <a:t>, puffy eyelids, thick lips, large tongue, open mouth and nasal congestion. </a:t>
            </a:r>
          </a:p>
          <a:p>
            <a:r>
              <a:rPr lang="en-US" dirty="0" smtClean="0"/>
              <a:t>▪</a:t>
            </a:r>
            <a:r>
              <a:rPr lang="en-US" dirty="0" err="1" smtClean="0"/>
              <a:t>Hepatosplenomegaly</a:t>
            </a:r>
            <a:r>
              <a:rPr lang="en-US" dirty="0" smtClean="0"/>
              <a:t>, short neck and spinal abnormalities, claw hand. These dwarfed individuals are mentally retarded.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Oral manifestations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▪Shortening and broadening of mandible, localized areas of bone destruction in the jaws may be found which appear to represent </a:t>
            </a:r>
            <a:r>
              <a:rPr lang="en-US" dirty="0" err="1" smtClean="0"/>
              <a:t>hyperplastic</a:t>
            </a:r>
            <a:r>
              <a:rPr lang="en-US" dirty="0" smtClean="0"/>
              <a:t> dental follicles with large pools of </a:t>
            </a:r>
            <a:r>
              <a:rPr lang="en-US" dirty="0" err="1" smtClean="0"/>
              <a:t>metachromatic</a:t>
            </a:r>
            <a:r>
              <a:rPr lang="en-US" dirty="0" smtClean="0"/>
              <a:t> material- polysaccharide. </a:t>
            </a:r>
          </a:p>
          <a:p>
            <a:r>
              <a:rPr lang="en-US" dirty="0" smtClean="0"/>
              <a:t>▪Teeth are widely spaced and misshapen.</a:t>
            </a:r>
          </a:p>
          <a:p>
            <a:r>
              <a:rPr lang="en-US" dirty="0" smtClean="0"/>
              <a:t> ▪</a:t>
            </a:r>
            <a:r>
              <a:rPr lang="en-US" dirty="0" err="1" smtClean="0"/>
              <a:t>Gingiva</a:t>
            </a:r>
            <a:r>
              <a:rPr lang="en-US" dirty="0" smtClean="0"/>
              <a:t> appears enlarged due to poor oral hygiene or mouth breathing. </a:t>
            </a:r>
          </a:p>
          <a:p>
            <a:r>
              <a:rPr lang="en-US" dirty="0" smtClean="0"/>
              <a:t>▪Tongue is also characteristically enlarged. </a:t>
            </a:r>
          </a:p>
          <a:p>
            <a:r>
              <a:rPr lang="en-US" dirty="0" smtClean="0"/>
              <a:t>▪H/F: there is excessive accumulation of intracellular </a:t>
            </a:r>
            <a:r>
              <a:rPr lang="en-US" dirty="0" err="1" smtClean="0"/>
              <a:t>mucopolysaccharide</a:t>
            </a:r>
            <a:r>
              <a:rPr lang="en-US" dirty="0" smtClean="0"/>
              <a:t> in tissues and organs. Abnormal deposits are also found in many sites with involved fibroblasts assuming clear cells or gargoyle cells in </a:t>
            </a:r>
            <a:r>
              <a:rPr lang="en-US" dirty="0" err="1" smtClean="0"/>
              <a:t>gingiva</a:t>
            </a:r>
            <a:r>
              <a:rPr lang="en-US" dirty="0" smtClean="0"/>
              <a:t>. Large, </a:t>
            </a:r>
            <a:r>
              <a:rPr lang="en-US" dirty="0" err="1" smtClean="0"/>
              <a:t>cresent</a:t>
            </a:r>
            <a:r>
              <a:rPr lang="en-US" dirty="0" smtClean="0"/>
              <a:t> shaped nuclei, </a:t>
            </a:r>
            <a:r>
              <a:rPr lang="en-US" dirty="0" err="1" smtClean="0"/>
              <a:t>agranular</a:t>
            </a:r>
            <a:r>
              <a:rPr lang="en-US" dirty="0" smtClean="0"/>
              <a:t> cytoplasm. Cannot be identified by H &amp; 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Disturbances in lipid metabolism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a:t>
            </a:r>
            <a:r>
              <a:rPr lang="en-US" dirty="0" err="1" smtClean="0"/>
              <a:t>Gaucher’s</a:t>
            </a:r>
            <a:r>
              <a:rPr lang="en-US" dirty="0" smtClean="0"/>
              <a:t> disease: It is a common </a:t>
            </a:r>
            <a:r>
              <a:rPr lang="en-US" dirty="0" err="1" smtClean="0"/>
              <a:t>lysosomal</a:t>
            </a:r>
            <a:r>
              <a:rPr lang="en-US" dirty="0" smtClean="0"/>
              <a:t> storage disease characterized by deposition of </a:t>
            </a:r>
            <a:r>
              <a:rPr lang="en-US" dirty="0" err="1" smtClean="0"/>
              <a:t>glucocerebroside</a:t>
            </a:r>
            <a:r>
              <a:rPr lang="en-US" dirty="0" smtClean="0"/>
              <a:t> in cells of the macrophage- </a:t>
            </a:r>
            <a:r>
              <a:rPr lang="en-US" dirty="0" err="1" smtClean="0"/>
              <a:t>monocyte</a:t>
            </a:r>
            <a:r>
              <a:rPr lang="en-US" dirty="0" smtClean="0"/>
              <a:t> system. </a:t>
            </a:r>
            <a:r>
              <a:rPr lang="en-US" dirty="0" err="1" smtClean="0"/>
              <a:t>Lysosomal</a:t>
            </a:r>
            <a:r>
              <a:rPr lang="en-US" dirty="0" smtClean="0"/>
              <a:t> </a:t>
            </a:r>
            <a:r>
              <a:rPr lang="en-US" dirty="0" err="1" smtClean="0"/>
              <a:t>hydrolase</a:t>
            </a:r>
            <a:r>
              <a:rPr lang="en-US" dirty="0" smtClean="0"/>
              <a:t> deficiency, it cleaves </a:t>
            </a:r>
            <a:r>
              <a:rPr lang="en-US" dirty="0" err="1" smtClean="0"/>
              <a:t>glucocerebrocide</a:t>
            </a:r>
            <a:r>
              <a:rPr lang="en-US" dirty="0" smtClean="0"/>
              <a:t>. GD type I (non-neuropathic) is the most common and least severe form of the disease. GD type II (acute infantile neuropathic) typically begins within 6 months of birth. Symptoms include an enlarged liver and spleen, extensive and progressive brain damage, eye movement disorders, seizures, limb rigidity, and a poor ability to suck and swallow. Affected children usually die by age two.</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Niemann</a:t>
            </a:r>
            <a:r>
              <a:rPr lang="en-US" dirty="0" smtClean="0"/>
              <a:t> pick disease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▪is a group of inherited, severe metabolic disorders in which </a:t>
            </a:r>
            <a:r>
              <a:rPr lang="en-US" dirty="0" err="1" smtClean="0"/>
              <a:t>sphingomyelin</a:t>
            </a:r>
            <a:r>
              <a:rPr lang="en-US" dirty="0" smtClean="0"/>
              <a:t> accumulates in </a:t>
            </a:r>
            <a:r>
              <a:rPr lang="en-US" dirty="0" err="1" smtClean="0"/>
              <a:t>lysosomes</a:t>
            </a:r>
            <a:r>
              <a:rPr lang="en-US" dirty="0" smtClean="0"/>
              <a:t> in cells. </a:t>
            </a:r>
          </a:p>
          <a:p>
            <a:r>
              <a:rPr lang="en-US" dirty="0" smtClean="0"/>
              <a:t>▪It is inherited as </a:t>
            </a:r>
            <a:r>
              <a:rPr lang="en-US" dirty="0" err="1" smtClean="0"/>
              <a:t>autosomal</a:t>
            </a:r>
            <a:r>
              <a:rPr lang="en-US" dirty="0" smtClean="0"/>
              <a:t> recessive trait. ▪here are four types of in two categories. Patients with ASM deficiency are classified into type A and B. Type A patients exhibit </a:t>
            </a:r>
            <a:r>
              <a:rPr lang="en-US" dirty="0" err="1" smtClean="0"/>
              <a:t>hepatosplenomegaly</a:t>
            </a:r>
            <a:r>
              <a:rPr lang="en-US" dirty="0" smtClean="0"/>
              <a:t> in infancy and profound central nervous system involvement and unable to survive beyond two years of age. </a:t>
            </a:r>
          </a:p>
          <a:p>
            <a:r>
              <a:rPr lang="en-US" dirty="0" smtClean="0"/>
              <a:t>▪</a:t>
            </a:r>
            <a:r>
              <a:rPr lang="en-US" dirty="0" err="1" smtClean="0"/>
              <a:t>Niemann</a:t>
            </a:r>
            <a:r>
              <a:rPr lang="en-US" dirty="0" smtClean="0"/>
              <a:t>–Pick disease type A: classic infantile ▪</a:t>
            </a:r>
            <a:r>
              <a:rPr lang="en-US" dirty="0" err="1" smtClean="0"/>
              <a:t>Niemann</a:t>
            </a:r>
            <a:r>
              <a:rPr lang="en-US" dirty="0" smtClean="0"/>
              <a:t>–Pick disease type B: visceral </a:t>
            </a:r>
          </a:p>
          <a:p>
            <a:r>
              <a:rPr lang="en-US" dirty="0" smtClean="0"/>
              <a:t>▪</a:t>
            </a:r>
            <a:r>
              <a:rPr lang="en-US" dirty="0" err="1" smtClean="0"/>
              <a:t>Niemann</a:t>
            </a:r>
            <a:r>
              <a:rPr lang="en-US" dirty="0" smtClean="0"/>
              <a:t>-pick disease type C: </a:t>
            </a:r>
            <a:r>
              <a:rPr lang="en-US" dirty="0" err="1" smtClean="0"/>
              <a:t>subacute</a:t>
            </a:r>
            <a:r>
              <a:rPr lang="en-US" dirty="0" smtClean="0"/>
              <a:t>/juvenile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Letterer- </a:t>
            </a:r>
            <a:r>
              <a:rPr lang="en-US" dirty="0" err="1" smtClean="0"/>
              <a:t>siwe</a:t>
            </a:r>
            <a:r>
              <a:rPr lang="en-US" dirty="0" smtClean="0"/>
              <a:t> disease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▪Letterer–</a:t>
            </a:r>
            <a:r>
              <a:rPr lang="en-US" dirty="0" err="1" smtClean="0"/>
              <a:t>Siwe</a:t>
            </a:r>
            <a:r>
              <a:rPr lang="en-US" dirty="0" smtClean="0"/>
              <a:t> disease is one of the four recognized clinical syndromes of LCH. </a:t>
            </a:r>
          </a:p>
          <a:p>
            <a:r>
              <a:rPr lang="en-US" dirty="0" smtClean="0"/>
              <a:t>▪Letterer-</a:t>
            </a:r>
            <a:r>
              <a:rPr lang="en-US" dirty="0" err="1" smtClean="0"/>
              <a:t>Siwe</a:t>
            </a:r>
            <a:r>
              <a:rPr lang="en-US" dirty="0" smtClean="0"/>
              <a:t> is characterized by skin lesions, ear drainage, </a:t>
            </a:r>
            <a:r>
              <a:rPr lang="en-US" dirty="0" err="1" smtClean="0"/>
              <a:t>lymphadenopathy</a:t>
            </a:r>
            <a:r>
              <a:rPr lang="en-US" dirty="0" smtClean="0"/>
              <a:t>, </a:t>
            </a:r>
            <a:r>
              <a:rPr lang="en-US" dirty="0" err="1" smtClean="0"/>
              <a:t>osteolytic</a:t>
            </a:r>
            <a:r>
              <a:rPr lang="en-US" dirty="0" smtClean="0"/>
              <a:t> lesions, and </a:t>
            </a:r>
            <a:r>
              <a:rPr lang="en-US" dirty="0" err="1" smtClean="0"/>
              <a:t>hepatosplenomegaly</a:t>
            </a:r>
            <a:r>
              <a:rPr lang="en-US" dirty="0" smtClean="0"/>
              <a:t>. The skin lesions are scaly and may involve the scalp, ear canals, and abdomen. </a:t>
            </a:r>
          </a:p>
          <a:p>
            <a:r>
              <a:rPr lang="en-US" dirty="0" smtClean="0"/>
              <a:t>▪Oral lesions may consists of ulcerative lesions, gingival hyperplasia, destruction of bone maxilla and mandible, loosening, premature loss of teeth. </a:t>
            </a:r>
          </a:p>
          <a:p>
            <a:r>
              <a:rPr lang="en-US" dirty="0" smtClean="0"/>
              <a:t>▪</a:t>
            </a:r>
            <a:r>
              <a:rPr lang="en-US" dirty="0" err="1" smtClean="0"/>
              <a:t>Histiocytic</a:t>
            </a:r>
            <a:r>
              <a:rPr lang="en-US" dirty="0" smtClean="0"/>
              <a:t> proliferation, they do not contain cholesterol, no fibrosis. </a:t>
            </a:r>
          </a:p>
          <a:p>
            <a:r>
              <a:rPr lang="en-US" dirty="0" smtClean="0"/>
              <a:t>▪Progressive </a:t>
            </a:r>
            <a:r>
              <a:rPr lang="en-US" dirty="0" err="1" smtClean="0"/>
              <a:t>anaemia</a:t>
            </a:r>
            <a:r>
              <a:rPr lang="en-US" dirty="0" smtClean="0"/>
              <a:t> and </a:t>
            </a:r>
            <a:r>
              <a:rPr lang="en-US" dirty="0" err="1" smtClean="0"/>
              <a:t>leukopenia</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Hypervitaminosis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a:r>
            <a:r>
              <a:rPr lang="en-US" dirty="0" err="1" smtClean="0"/>
              <a:t>Hypervitaminosis</a:t>
            </a:r>
            <a:r>
              <a:rPr lang="en-US" dirty="0" smtClean="0"/>
              <a:t> A refers to the toxic effects of ingesting too much preformed vitamin A. Toxicity results from ingesting too much preformed vitamin A from foods (such as fish or animal liver), supplements, or prescription medications and can be prevented by ingesting no more than the recommended daily amount. Symptoms may include:</a:t>
            </a:r>
          </a:p>
          <a:p>
            <a:r>
              <a:rPr lang="en-US" dirty="0" smtClean="0"/>
              <a:t>▪Abnormal softening of the skull bone (</a:t>
            </a:r>
            <a:r>
              <a:rPr lang="en-US" dirty="0" err="1" smtClean="0"/>
              <a:t>craniotabes</a:t>
            </a:r>
            <a:r>
              <a:rPr lang="en-US" dirty="0" smtClean="0"/>
              <a:t>—infants and children),Blurred </a:t>
            </a:r>
            <a:r>
              <a:rPr lang="en-US" dirty="0" err="1" smtClean="0"/>
              <a:t>visionBone</a:t>
            </a:r>
            <a:r>
              <a:rPr lang="en-US" dirty="0" smtClean="0"/>
              <a:t> pain or </a:t>
            </a:r>
            <a:r>
              <a:rPr lang="en-US" dirty="0" err="1" smtClean="0"/>
              <a:t>swelling,Bulging</a:t>
            </a:r>
            <a:r>
              <a:rPr lang="en-US" dirty="0" smtClean="0"/>
              <a:t> </a:t>
            </a:r>
            <a:r>
              <a:rPr lang="en-US" dirty="0" err="1" smtClean="0"/>
              <a:t>fontanelle</a:t>
            </a:r>
            <a:r>
              <a:rPr lang="en-US" dirty="0" smtClean="0"/>
              <a:t> (infants),Changes in </a:t>
            </a:r>
            <a:r>
              <a:rPr lang="en-US" dirty="0" err="1" smtClean="0"/>
              <a:t>consciousness,Decreased</a:t>
            </a:r>
            <a:r>
              <a:rPr lang="en-US" dirty="0" smtClean="0"/>
              <a:t> </a:t>
            </a:r>
            <a:r>
              <a:rPr lang="en-US" dirty="0" err="1" smtClean="0"/>
              <a:t>appetite,Dizziness</a:t>
            </a:r>
            <a:r>
              <a:rPr lang="en-US" dirty="0" smtClean="0"/>
              <a:t> </a:t>
            </a:r>
          </a:p>
          <a:p>
            <a:r>
              <a:rPr lang="en-US" dirty="0" smtClean="0"/>
              <a:t>▪Loss of hair, dryness of lips and oral mucosa.</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▪Rickets is defective mineralization or calcification of bones before </a:t>
            </a:r>
            <a:r>
              <a:rPr lang="en-US" dirty="0" err="1" smtClean="0"/>
              <a:t>epiphyseal</a:t>
            </a:r>
            <a:r>
              <a:rPr lang="en-US" dirty="0" smtClean="0"/>
              <a:t> closure in immature mammals due to deficiency or impaired metabolism of vitamin D. ▪</a:t>
            </a:r>
            <a:r>
              <a:rPr lang="en-US" dirty="0" err="1" smtClean="0"/>
              <a:t>Osteomalacia</a:t>
            </a:r>
            <a:r>
              <a:rPr lang="en-US" dirty="0" smtClean="0"/>
              <a:t> is a similar condition occurring in adults, generally due to a deficiency of vitamin D after </a:t>
            </a:r>
            <a:r>
              <a:rPr lang="en-US" dirty="0" err="1" smtClean="0"/>
              <a:t>epiphyseal</a:t>
            </a:r>
            <a:r>
              <a:rPr lang="en-US" dirty="0" smtClean="0"/>
              <a:t> closure. </a:t>
            </a:r>
          </a:p>
          <a:p>
            <a:r>
              <a:rPr lang="en-US" dirty="0" smtClean="0"/>
              <a:t>▪ bone tenderness, bone fractures, </a:t>
            </a:r>
            <a:r>
              <a:rPr lang="en-US" dirty="0" err="1" smtClean="0"/>
              <a:t>craniotabes</a:t>
            </a:r>
            <a:r>
              <a:rPr lang="en-US" dirty="0" smtClean="0"/>
              <a:t>, skull bossing, bowed legs, rachitic rosary, Harrison's groove, pigeon chest, </a:t>
            </a:r>
            <a:r>
              <a:rPr lang="en-US" dirty="0" err="1" smtClean="0"/>
              <a:t>Hypocalcemia</a:t>
            </a:r>
            <a:r>
              <a:rPr lang="en-US" dirty="0" smtClean="0"/>
              <a:t>, a low level of calcium in the blood can result in </a:t>
            </a:r>
            <a:r>
              <a:rPr lang="en-US" dirty="0" err="1" smtClean="0"/>
              <a:t>tetany</a:t>
            </a:r>
            <a:r>
              <a:rPr lang="en-US" dirty="0" smtClean="0"/>
              <a:t>– uncontrolled muscle spasms. Dental problems can also arise.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533400"/>
            <a:ext cx="5105400" cy="2868168"/>
          </a:xfrm>
        </p:spPr>
        <p:txBody>
          <a:bodyPr>
            <a:normAutofit/>
          </a:bodyPr>
          <a:lstStyle/>
          <a:p>
            <a:r>
              <a:rPr lang="en-US" sz="4000" dirty="0" smtClean="0"/>
              <a:t>Oral Aspects of Metabolic Diseases</a:t>
            </a:r>
            <a:endParaRPr lang="en-US" sz="4000" dirty="0"/>
          </a:p>
        </p:txBody>
      </p:sp>
      <p:sp>
        <p:nvSpPr>
          <p:cNvPr id="3" name="Subtitle 2"/>
          <p:cNvSpPr>
            <a:spLocks noGrp="1"/>
          </p:cNvSpPr>
          <p:nvPr>
            <p:ph type="subTitle" idx="1"/>
          </p:nvPr>
        </p:nvSpPr>
        <p:spPr>
          <a:xfrm>
            <a:off x="3581400" y="5105400"/>
            <a:ext cx="5114778" cy="1101248"/>
          </a:xfrm>
        </p:spPr>
        <p:txBody>
          <a:bodyPr>
            <a:normAutofit lnSpcReduction="10000"/>
          </a:bodyPr>
          <a:lstStyle/>
          <a:p>
            <a:r>
              <a:rPr lang="en-US" dirty="0" smtClean="0"/>
              <a:t>GUIDED BY:-</a:t>
            </a:r>
          </a:p>
          <a:p>
            <a:r>
              <a:rPr lang="en-US" dirty="0" smtClean="0"/>
              <a:t>DR SIDDHARTH PUNDIR</a:t>
            </a:r>
          </a:p>
          <a:p>
            <a:r>
              <a:rPr lang="en-US" dirty="0" smtClean="0"/>
              <a:t>DR SUDHANSHU DIXIT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osteomalacia</a:t>
            </a:r>
            <a:endParaRPr lang="en-US" dirty="0"/>
          </a:p>
        </p:txBody>
      </p:sp>
      <p:sp>
        <p:nvSpPr>
          <p:cNvPr id="3" name="Content Placeholder 2"/>
          <p:cNvSpPr>
            <a:spLocks noGrp="1"/>
          </p:cNvSpPr>
          <p:nvPr>
            <p:ph idx="1"/>
          </p:nvPr>
        </p:nvSpPr>
        <p:spPr/>
        <p:txBody>
          <a:bodyPr/>
          <a:lstStyle/>
          <a:p>
            <a:r>
              <a:rPr lang="en-US" dirty="0" smtClean="0"/>
              <a:t>▪The most common cause of </a:t>
            </a:r>
            <a:r>
              <a:rPr lang="en-US" dirty="0" err="1" smtClean="0"/>
              <a:t>osteomalacia</a:t>
            </a:r>
            <a:r>
              <a:rPr lang="en-US" dirty="0" smtClean="0"/>
              <a:t> is a deficiency of vitamin D, which is normally derived from sunlight exposure and, to a lesser extent, from the diet. </a:t>
            </a:r>
          </a:p>
          <a:p>
            <a:r>
              <a:rPr lang="en-US" dirty="0" smtClean="0"/>
              <a:t>▪Long bones – </a:t>
            </a:r>
            <a:r>
              <a:rPr lang="en-US" dirty="0" err="1" smtClean="0"/>
              <a:t>diaphysis</a:t>
            </a:r>
            <a:r>
              <a:rPr lang="en-US" dirty="0" smtClean="0"/>
              <a:t> </a:t>
            </a:r>
          </a:p>
          <a:p>
            <a:r>
              <a:rPr lang="en-US" dirty="0" smtClean="0"/>
              <a:t>▪</a:t>
            </a:r>
            <a:r>
              <a:rPr lang="en-US" dirty="0" err="1" smtClean="0"/>
              <a:t>Malabsorbtion</a:t>
            </a:r>
            <a:r>
              <a:rPr lang="en-US" dirty="0" smtClean="0"/>
              <a:t> is also the etiology ▪</a:t>
            </a:r>
            <a:r>
              <a:rPr lang="en-US" dirty="0" err="1" smtClean="0"/>
              <a:t>Remodelling</a:t>
            </a:r>
            <a:r>
              <a:rPr lang="en-US" dirty="0" smtClean="0"/>
              <a:t> of bone is abnormal. </a:t>
            </a:r>
          </a:p>
          <a:p>
            <a:r>
              <a:rPr lang="en-US" dirty="0" smtClean="0"/>
              <a:t>▪Pelvic deformities seen in women.</a:t>
            </a:r>
          </a:p>
          <a:p>
            <a:r>
              <a:rPr lang="en-US" dirty="0" smtClean="0"/>
              <a:t> ▪Oral manifestations severe </a:t>
            </a:r>
            <a:r>
              <a:rPr lang="en-US" dirty="0" err="1" smtClean="0"/>
              <a:t>periodontitis</a:t>
            </a:r>
            <a:r>
              <a:rPr lang="en-US" dirty="0" smtClean="0"/>
              <a:t>. ▪</a:t>
            </a:r>
            <a:r>
              <a:rPr lang="en-US" dirty="0" err="1" smtClean="0"/>
              <a:t>Histologically</a:t>
            </a:r>
            <a:r>
              <a:rPr lang="en-US" dirty="0" smtClean="0"/>
              <a:t> inadequate calcification of bone matrix is seen.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Hypophosphatasia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a:r>
            <a:r>
              <a:rPr lang="en-US" dirty="0" err="1" smtClean="0"/>
              <a:t>Hypophosphatasia</a:t>
            </a:r>
            <a:r>
              <a:rPr lang="en-US" dirty="0" smtClean="0"/>
              <a:t> (HPP) is a rare genetic disorder characterized by the abnormal development of bones and teeth. These abnormalities occur due to defective mineralization, the process by which bones and teeth take up minerals such as calcium and phosphorus. </a:t>
            </a:r>
          </a:p>
          <a:p>
            <a:r>
              <a:rPr lang="en-US" dirty="0" smtClean="0"/>
              <a:t>▪</a:t>
            </a:r>
            <a:r>
              <a:rPr lang="en-US" dirty="0" err="1" smtClean="0"/>
              <a:t>Perinatal</a:t>
            </a:r>
            <a:r>
              <a:rPr lang="en-US" dirty="0" smtClean="0"/>
              <a:t> </a:t>
            </a:r>
            <a:r>
              <a:rPr lang="en-US" dirty="0" err="1" smtClean="0"/>
              <a:t>hypophosphatasia</a:t>
            </a:r>
            <a:r>
              <a:rPr lang="en-US" dirty="0" smtClean="0"/>
              <a:t> </a:t>
            </a:r>
          </a:p>
          <a:p>
            <a:r>
              <a:rPr lang="en-US" dirty="0" smtClean="0"/>
              <a:t>▪Infantile </a:t>
            </a:r>
            <a:r>
              <a:rPr lang="en-US" dirty="0" err="1" smtClean="0"/>
              <a:t>hypophosphatasia</a:t>
            </a:r>
            <a:r>
              <a:rPr lang="en-US" dirty="0" smtClean="0"/>
              <a:t> </a:t>
            </a:r>
          </a:p>
          <a:p>
            <a:r>
              <a:rPr lang="en-US" dirty="0" smtClean="0"/>
              <a:t>▪Childhood </a:t>
            </a:r>
            <a:r>
              <a:rPr lang="en-US" dirty="0" err="1" smtClean="0"/>
              <a:t>hypophosphatasia</a:t>
            </a:r>
            <a:r>
              <a:rPr lang="en-US" dirty="0" smtClean="0"/>
              <a:t> </a:t>
            </a:r>
          </a:p>
          <a:p>
            <a:r>
              <a:rPr lang="en-US" dirty="0" smtClean="0"/>
              <a:t>▪Adult </a:t>
            </a:r>
            <a:r>
              <a:rPr lang="en-US" dirty="0" err="1" smtClean="0"/>
              <a:t>hypophosphatasia</a:t>
            </a:r>
            <a:r>
              <a:rPr lang="en-US" dirty="0" smtClean="0"/>
              <a:t> </a:t>
            </a:r>
          </a:p>
          <a:p>
            <a:r>
              <a:rPr lang="en-US" dirty="0" smtClean="0"/>
              <a:t>▪</a:t>
            </a:r>
            <a:r>
              <a:rPr lang="en-US" dirty="0" err="1" smtClean="0"/>
              <a:t>Hypophosphatasia</a:t>
            </a:r>
            <a:r>
              <a:rPr lang="en-US" dirty="0" smtClean="0"/>
              <a:t> is associated with a molecular defect in the gene encoding tissue non-specific alkaline </a:t>
            </a:r>
            <a:r>
              <a:rPr lang="en-US" dirty="0" err="1" smtClean="0"/>
              <a:t>phosphatase</a:t>
            </a:r>
            <a:r>
              <a:rPr lang="en-US" dirty="0" smtClean="0"/>
              <a:t> (TNSALP).</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C</a:t>
            </a:r>
            <a:endParaRPr lang="en-US" dirty="0"/>
          </a:p>
        </p:txBody>
      </p:sp>
      <p:sp>
        <p:nvSpPr>
          <p:cNvPr id="3" name="Content Placeholder 2"/>
          <p:cNvSpPr>
            <a:spLocks noGrp="1"/>
          </p:cNvSpPr>
          <p:nvPr>
            <p:ph idx="1"/>
          </p:nvPr>
        </p:nvSpPr>
        <p:spPr/>
        <p:txBody>
          <a:bodyPr/>
          <a:lstStyle/>
          <a:p>
            <a:r>
              <a:rPr lang="en-US" dirty="0" smtClean="0"/>
              <a:t>▪Swollen gums and spongy gums</a:t>
            </a:r>
          </a:p>
          <a:p>
            <a:pPr>
              <a:buNone/>
            </a:pPr>
            <a:endParaRPr lang="en-US" dirty="0" smtClean="0"/>
          </a:p>
          <a:p>
            <a:r>
              <a:rPr lang="en-US" dirty="0" smtClean="0"/>
              <a:t>▪Scurvy buds are seen at </a:t>
            </a:r>
            <a:r>
              <a:rPr lang="en-US" dirty="0" err="1" smtClean="0"/>
              <a:t>interdental</a:t>
            </a:r>
            <a:r>
              <a:rPr lang="en-US" dirty="0" smtClean="0"/>
              <a:t> papillae.</a:t>
            </a:r>
          </a:p>
          <a:p>
            <a:pPr>
              <a:buNone/>
            </a:pPr>
            <a:endParaRPr lang="en-US" dirty="0" smtClean="0"/>
          </a:p>
          <a:p>
            <a:r>
              <a:rPr lang="en-US" dirty="0" smtClean="0"/>
              <a:t> ▪Hemorrhage, bleeding gums and periodontal problems. </a:t>
            </a:r>
          </a:p>
          <a:p>
            <a:endParaRPr lang="en-US" dirty="0" smtClean="0"/>
          </a:p>
          <a:p>
            <a:r>
              <a:rPr lang="en-US" dirty="0" smtClean="0"/>
              <a:t>▪Loosening or mobile teeth due to bone loss.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Vitamin B12</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t>
            </a:r>
            <a:r>
              <a:rPr lang="en-US" dirty="0" err="1" smtClean="0"/>
              <a:t>Glossitis</a:t>
            </a:r>
            <a:r>
              <a:rPr lang="en-US" dirty="0" smtClean="0"/>
              <a:t> can mean soreness of the tongue, or more usually inflammation with </a:t>
            </a:r>
            <a:r>
              <a:rPr lang="en-US" dirty="0" err="1" smtClean="0"/>
              <a:t>depapillation</a:t>
            </a:r>
            <a:r>
              <a:rPr lang="en-US" dirty="0" smtClean="0"/>
              <a:t> of the dorsal surface of the tongue, leaving a smooth and </a:t>
            </a:r>
            <a:r>
              <a:rPr lang="en-US" dirty="0" err="1" smtClean="0"/>
              <a:t>erythematous</a:t>
            </a:r>
            <a:r>
              <a:rPr lang="en-US" dirty="0" smtClean="0"/>
              <a:t> (reddened) surface, (sometimes specifically termed atrophic </a:t>
            </a:r>
            <a:r>
              <a:rPr lang="en-US" dirty="0" err="1" smtClean="0"/>
              <a:t>glossitis</a:t>
            </a:r>
            <a:r>
              <a:rPr lang="en-US" dirty="0" smtClean="0"/>
              <a:t>).</a:t>
            </a:r>
          </a:p>
          <a:p>
            <a:r>
              <a:rPr lang="en-US" dirty="0" smtClean="0"/>
              <a:t> ▪smooth tongue, Hunter </a:t>
            </a:r>
            <a:r>
              <a:rPr lang="en-US" dirty="0" err="1" smtClean="0"/>
              <a:t>glossitis</a:t>
            </a:r>
            <a:r>
              <a:rPr lang="en-US" dirty="0" smtClean="0"/>
              <a:t>, Moeller </a:t>
            </a:r>
            <a:r>
              <a:rPr lang="en-US" dirty="0" err="1" smtClean="0"/>
              <a:t>glossitis</a:t>
            </a:r>
            <a:r>
              <a:rPr lang="en-US" dirty="0" smtClean="0"/>
              <a:t>, or </a:t>
            </a:r>
            <a:r>
              <a:rPr lang="en-US" dirty="0" err="1" smtClean="0"/>
              <a:t>Möller</a:t>
            </a:r>
            <a:r>
              <a:rPr lang="en-US" dirty="0" smtClean="0"/>
              <a:t>- Hunter </a:t>
            </a:r>
            <a:r>
              <a:rPr lang="en-US" dirty="0" err="1" smtClean="0"/>
              <a:t>glossitis</a:t>
            </a:r>
            <a:r>
              <a:rPr lang="en-US" dirty="0" smtClean="0"/>
              <a:t>, is a condition characterized by a smooth glossy tongue that is often tender/painful, caused by complete atrophy of the (</a:t>
            </a:r>
            <a:r>
              <a:rPr lang="en-US" dirty="0" err="1" smtClean="0"/>
              <a:t>depapillation</a:t>
            </a:r>
            <a:r>
              <a:rPr lang="en-US" dirty="0" smtClean="0"/>
              <a:t>).The dorsal tongue surface may be affected totally, or in patches, and may be associated with a burning sensation, pain and/or </a:t>
            </a:r>
            <a:r>
              <a:rPr lang="en-US" dirty="0" err="1" smtClean="0"/>
              <a:t>erythema</a:t>
            </a:r>
            <a:r>
              <a:rPr lang="en-US" dirty="0" smtClean="0"/>
              <a:t>. and has a great many causes, usually related to iron-deficiency anemia, pernicious anemia, B vitamin complex deficiencies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Hypothyroidism</a:t>
            </a:r>
            <a:endParaRPr lang="en-US" dirty="0"/>
          </a:p>
        </p:txBody>
      </p:sp>
      <p:sp>
        <p:nvSpPr>
          <p:cNvPr id="3" name="Content Placeholder 2"/>
          <p:cNvSpPr>
            <a:spLocks noGrp="1"/>
          </p:cNvSpPr>
          <p:nvPr>
            <p:ph idx="1"/>
          </p:nvPr>
        </p:nvSpPr>
        <p:spPr/>
        <p:txBody>
          <a:bodyPr/>
          <a:lstStyle/>
          <a:p>
            <a:r>
              <a:rPr lang="en-US" dirty="0" smtClean="0"/>
              <a:t>▪Hypothyroidism is defined by a decrease in thyroid hormone production and thyroid gland function. </a:t>
            </a:r>
          </a:p>
          <a:p>
            <a:r>
              <a:rPr lang="en-US" dirty="0" smtClean="0"/>
              <a:t>▪Childhood hypothyroidism known as </a:t>
            </a:r>
            <a:r>
              <a:rPr lang="en-US" dirty="0" err="1" smtClean="0"/>
              <a:t>cretinisim</a:t>
            </a:r>
            <a:r>
              <a:rPr lang="en-US" dirty="0" smtClean="0"/>
              <a:t> is characterized by thick lips, large protruding tongue (</a:t>
            </a:r>
            <a:r>
              <a:rPr lang="en-US" dirty="0" err="1" smtClean="0"/>
              <a:t>macroglossia</a:t>
            </a:r>
            <a:r>
              <a:rPr lang="en-US" dirty="0" smtClean="0"/>
              <a:t>), malocclusion and delayed eruption of teeth. ▪</a:t>
            </a:r>
            <a:r>
              <a:rPr lang="en-US" dirty="0" err="1" smtClean="0"/>
              <a:t>Dysgeusia</a:t>
            </a:r>
            <a:r>
              <a:rPr lang="en-US" dirty="0" smtClean="0"/>
              <a:t>, poor periodontal health, altered tooth morphology and delayed wound healing.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hyperthyroidism</a:t>
            </a:r>
            <a:endParaRPr lang="en-US" dirty="0"/>
          </a:p>
        </p:txBody>
      </p:sp>
      <p:sp>
        <p:nvSpPr>
          <p:cNvPr id="3" name="Content Placeholder 2"/>
          <p:cNvSpPr>
            <a:spLocks noGrp="1"/>
          </p:cNvSpPr>
          <p:nvPr>
            <p:ph idx="1"/>
          </p:nvPr>
        </p:nvSpPr>
        <p:spPr/>
        <p:txBody>
          <a:bodyPr/>
          <a:lstStyle/>
          <a:p>
            <a:r>
              <a:rPr lang="en-US" dirty="0" smtClean="0"/>
              <a:t>▪The oral manifestations of </a:t>
            </a:r>
            <a:r>
              <a:rPr lang="en-US" dirty="0" err="1" smtClean="0"/>
              <a:t>thyrotoxicosis</a:t>
            </a:r>
            <a:r>
              <a:rPr lang="en-US" dirty="0" smtClean="0"/>
              <a:t>, includes increased susceptibility to caries, periodontal disease, enlargement of </a:t>
            </a:r>
            <a:r>
              <a:rPr lang="en-US" dirty="0" err="1" smtClean="0"/>
              <a:t>extraglandular</a:t>
            </a:r>
            <a:r>
              <a:rPr lang="en-US" dirty="0" smtClean="0"/>
              <a:t> thyroid tissue (mainly in the lateral posterior tongue), maxillary or </a:t>
            </a:r>
            <a:r>
              <a:rPr lang="en-US" dirty="0" err="1" smtClean="0"/>
              <a:t>mandibular</a:t>
            </a:r>
            <a:r>
              <a:rPr lang="en-US" dirty="0" smtClean="0"/>
              <a:t> osteoporosis, accelerated dental eruption and burning mouth syndrome.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home message </a:t>
            </a:r>
            <a:endParaRPr lang="en-US" dirty="0"/>
          </a:p>
        </p:txBody>
      </p:sp>
      <p:sp>
        <p:nvSpPr>
          <p:cNvPr id="3" name="Content Placeholder 2"/>
          <p:cNvSpPr>
            <a:spLocks noGrp="1"/>
          </p:cNvSpPr>
          <p:nvPr>
            <p:ph idx="1"/>
          </p:nvPr>
        </p:nvSpPr>
        <p:spPr/>
        <p:txBody>
          <a:bodyPr/>
          <a:lstStyle/>
          <a:p>
            <a:r>
              <a:rPr lang="en-US" dirty="0" smtClean="0"/>
              <a:t>Oral </a:t>
            </a:r>
            <a:r>
              <a:rPr lang="en-US" dirty="0" err="1" smtClean="0"/>
              <a:t>manifestaion</a:t>
            </a:r>
            <a:r>
              <a:rPr lang="en-US" dirty="0" smtClean="0"/>
              <a:t> of metabolic diseases include dryness and burning of mouth in diabetes, changes in dental structures in hyperparathyroidism, enamel </a:t>
            </a:r>
            <a:r>
              <a:rPr lang="en-US" dirty="0" err="1" smtClean="0"/>
              <a:t>hypoplasia</a:t>
            </a:r>
            <a:r>
              <a:rPr lang="en-US" dirty="0" smtClean="0"/>
              <a:t> in congenital </a:t>
            </a:r>
            <a:r>
              <a:rPr lang="en-US" dirty="0" err="1" smtClean="0"/>
              <a:t>hypoparathyroidism</a:t>
            </a:r>
            <a:r>
              <a:rPr lang="en-US" dirty="0" smtClean="0"/>
              <a:t>, </a:t>
            </a:r>
            <a:r>
              <a:rPr lang="en-US" dirty="0" err="1" smtClean="0"/>
              <a:t>mandibular</a:t>
            </a:r>
            <a:r>
              <a:rPr lang="en-US" dirty="0" smtClean="0"/>
              <a:t> enlargement in </a:t>
            </a:r>
            <a:r>
              <a:rPr lang="en-US" smtClean="0"/>
              <a:t>acromegaly</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5" name="Content Placeholder 4"/>
          <p:cNvSpPr>
            <a:spLocks noGrp="1"/>
          </p:cNvSpPr>
          <p:nvPr>
            <p:ph sz="quarter" idx="1"/>
          </p:nvPr>
        </p:nvSpPr>
        <p:spPr/>
        <p:txBody>
          <a:bodyPr/>
          <a:lstStyle/>
          <a:p>
            <a:r>
              <a:rPr lang="en-US" dirty="0" smtClean="0"/>
              <a:t>PROTEIN ENERGY MALNUTRITION</a:t>
            </a:r>
          </a:p>
          <a:p>
            <a:r>
              <a:rPr lang="en-US" dirty="0" smtClean="0"/>
              <a:t>KWASHIORKAR</a:t>
            </a:r>
          </a:p>
          <a:p>
            <a:r>
              <a:rPr lang="en-US" dirty="0" smtClean="0"/>
              <a:t>AMYLOIDOSIS</a:t>
            </a:r>
          </a:p>
          <a:p>
            <a:r>
              <a:rPr lang="en-US" dirty="0" smtClean="0"/>
              <a:t>NIEMANN-PICK DISEASE</a:t>
            </a:r>
          </a:p>
          <a:p>
            <a:r>
              <a:rPr lang="en-US" dirty="0" smtClean="0"/>
              <a:t>HYPERTHYROIDISM</a:t>
            </a:r>
            <a:endParaRPr lang="en-US" dirty="0"/>
          </a:p>
        </p:txBody>
      </p:sp>
      <p:sp>
        <p:nvSpPr>
          <p:cNvPr id="2" name="Slide Number Placeholder 1"/>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27</a:t>
            </a:fld>
            <a:endParaRPr lang="en-US"/>
          </a:p>
        </p:txBody>
      </p:sp>
    </p:spTree>
    <p:extLst>
      <p:ext uri="{BB962C8B-B14F-4D97-AF65-F5344CB8AC3E}">
        <p14:creationId xmlns="" xmlns:p14="http://schemas.microsoft.com/office/powerpoint/2010/main" val="22874092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REFERENCES</a:t>
            </a:r>
            <a:r>
              <a:rPr lang="en-US" dirty="0"/>
              <a:t> </a:t>
            </a:r>
            <a:br>
              <a:rPr lang="en-US" dirty="0"/>
            </a:br>
            <a:r>
              <a:rPr lang="en-US" sz="2200" b="1" dirty="0">
                <a:latin typeface="Times New Roman" panose="02020603050405020304" pitchFamily="18" charset="0"/>
                <a:cs typeface="Times New Roman" panose="02020603050405020304" pitchFamily="18" charset="0"/>
              </a:rPr>
              <a:t>NAME OF THE BOOK WITH EDITION AND PAGE NUMBERS </a:t>
            </a: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 ARTICLE ARE TO BE MENTIONED IF NEEDED</a:t>
            </a:r>
            <a:endParaRPr lang="en-US" sz="2200" dirty="0"/>
          </a:p>
        </p:txBody>
      </p:sp>
      <p:sp>
        <p:nvSpPr>
          <p:cNvPr id="4" name="Content Placeholder 3"/>
          <p:cNvSpPr>
            <a:spLocks noGrp="1"/>
          </p:cNvSpPr>
          <p:nvPr>
            <p:ph sz="quarter" idx="1"/>
          </p:nvPr>
        </p:nvSpPr>
        <p:spPr/>
        <p:txBody>
          <a:bodyPr/>
          <a:lstStyle/>
          <a:p>
            <a:r>
              <a:rPr lang="en-US" dirty="0" smtClean="0"/>
              <a:t>SHAFER’S 9</a:t>
            </a:r>
            <a:r>
              <a:rPr lang="en-US" baseline="30000" dirty="0" smtClean="0"/>
              <a:t>th</a:t>
            </a:r>
            <a:r>
              <a:rPr lang="en-US" dirty="0" smtClean="0"/>
              <a:t> EDITION</a:t>
            </a:r>
          </a:p>
          <a:p>
            <a:r>
              <a:rPr lang="en-US" dirty="0" smtClean="0"/>
              <a:t>LUCAS</a:t>
            </a:r>
          </a:p>
          <a:p>
            <a:r>
              <a:rPr lang="en-US" dirty="0" smtClean="0"/>
              <a:t>NEVILLE</a:t>
            </a:r>
          </a:p>
          <a:p>
            <a:r>
              <a:rPr lang="en-US" smtClean="0"/>
              <a:t>REGEZI</a:t>
            </a:r>
          </a:p>
          <a:p>
            <a:endParaRPr lang="en-US" dirty="0"/>
          </a:p>
        </p:txBody>
      </p:sp>
      <p:sp>
        <p:nvSpPr>
          <p:cNvPr id="3" name="Slide Number Placeholder 2"/>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28</a:t>
            </a:fld>
            <a:endParaRPr lang="en-US"/>
          </a:p>
        </p:txBody>
      </p:sp>
    </p:spTree>
    <p:extLst>
      <p:ext uri="{BB962C8B-B14F-4D97-AF65-F5344CB8AC3E}">
        <p14:creationId xmlns="" xmlns:p14="http://schemas.microsoft.com/office/powerpoint/2010/main" val="15461201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743200"/>
            <a:ext cx="7242048" cy="1143000"/>
          </a:xfrm>
        </p:spPr>
        <p:txBody>
          <a:bodyPr>
            <a:noAutofit/>
          </a:bodyPr>
          <a:lstStyle/>
          <a:p>
            <a:r>
              <a:rPr lang="en-US" sz="9600" dirty="0" smtClean="0"/>
              <a:t>THANK YOU </a:t>
            </a:r>
            <a:endParaRPr lang="en-US" sz="9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43000" y="304800"/>
            <a:ext cx="6945086" cy="1103091"/>
          </a:xfrm>
        </p:spPr>
        <p:txBody>
          <a:bodyPr>
            <a:normAutofit fontScale="90000"/>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972318145"/>
              </p:ext>
            </p:extLst>
          </p:nvPr>
        </p:nvGraphicFramePr>
        <p:xfrm>
          <a:off x="533400" y="1498922"/>
          <a:ext cx="7674428" cy="5359078"/>
        </p:xfrm>
        <a:graphic>
          <a:graphicData uri="http://schemas.openxmlformats.org/drawingml/2006/table">
            <a:tbl>
              <a:tblPr firstRow="1" bandRow="1">
                <a:tableStyleId>{5C22544A-7EE6-4342-B048-85BDC9FD1C3A}</a:tableStyleId>
              </a:tblPr>
              <a:tblGrid>
                <a:gridCol w="2025499">
                  <a:extLst>
                    <a:ext uri="{9D8B030D-6E8A-4147-A177-3AD203B41FA5}">
                      <a16:colId xmlns="" xmlns:a16="http://schemas.microsoft.com/office/drawing/2014/main" val="946123654"/>
                    </a:ext>
                  </a:extLst>
                </a:gridCol>
                <a:gridCol w="3344427">
                  <a:extLst>
                    <a:ext uri="{9D8B030D-6E8A-4147-A177-3AD203B41FA5}">
                      <a16:colId xmlns="" xmlns:a16="http://schemas.microsoft.com/office/drawing/2014/main" val="2411658997"/>
                    </a:ext>
                  </a:extLst>
                </a:gridCol>
                <a:gridCol w="2304502">
                  <a:extLst>
                    <a:ext uri="{9D8B030D-6E8A-4147-A177-3AD203B41FA5}">
                      <a16:colId xmlns="" xmlns:a16="http://schemas.microsoft.com/office/drawing/2014/main" val="3411213719"/>
                    </a:ext>
                  </a:extLst>
                </a:gridCol>
              </a:tblGrid>
              <a:tr h="454499">
                <a:tc>
                  <a:txBody>
                    <a:bodyPr/>
                    <a:lstStyle/>
                    <a:p>
                      <a:r>
                        <a:rPr lang="en-US" dirty="0"/>
                        <a:t>Core areas* </a:t>
                      </a:r>
                    </a:p>
                  </a:txBody>
                  <a:tcPr marL="68580" marR="68580"/>
                </a:tc>
                <a:tc>
                  <a:txBody>
                    <a:bodyPr/>
                    <a:lstStyle/>
                    <a:p>
                      <a:r>
                        <a:rPr lang="en-US" dirty="0"/>
                        <a:t>Domain</a:t>
                      </a:r>
                      <a:r>
                        <a:rPr lang="en-US" baseline="0" dirty="0"/>
                        <a:t> **</a:t>
                      </a:r>
                      <a:endParaRPr lang="en-US" dirty="0"/>
                    </a:p>
                  </a:txBody>
                  <a:tcPr marL="68580" marR="68580"/>
                </a:tc>
                <a:tc>
                  <a:txBody>
                    <a:bodyPr/>
                    <a:lstStyle/>
                    <a:p>
                      <a:r>
                        <a:rPr lang="en-US" dirty="0"/>
                        <a:t>Category #</a:t>
                      </a:r>
                    </a:p>
                  </a:txBody>
                  <a:tcPr marL="68580" marR="68580"/>
                </a:tc>
                <a:extLst>
                  <a:ext uri="{0D108BD9-81ED-4DB2-BD59-A6C34878D82A}">
                    <a16:rowId xmlns="" xmlns:a16="http://schemas.microsoft.com/office/drawing/2014/main" val="868424398"/>
                  </a:ext>
                </a:extLst>
              </a:tr>
              <a:tr h="454499">
                <a:tc>
                  <a:txBody>
                    <a:bodyPr/>
                    <a:lstStyle/>
                    <a:p>
                      <a:r>
                        <a:rPr lang="en-US" sz="1600" b="1" dirty="0" smtClean="0"/>
                        <a:t>Introduction</a:t>
                      </a:r>
                      <a:endParaRPr lang="en-US" sz="1600" dirty="0"/>
                    </a:p>
                  </a:txBody>
                  <a:tcPr marL="68580" marR="68580"/>
                </a:tc>
                <a:tc>
                  <a:txBody>
                    <a:bodyPr/>
                    <a:lstStyle/>
                    <a:p>
                      <a:r>
                        <a:rPr lang="en-US" sz="1600" dirty="0" smtClean="0"/>
                        <a:t>COGNITIVE</a:t>
                      </a:r>
                      <a:endParaRPr lang="en-US" sz="1600" dirty="0"/>
                    </a:p>
                  </a:txBody>
                  <a:tcPr marL="68580" marR="68580"/>
                </a:tc>
                <a:tc>
                  <a:txBody>
                    <a:bodyPr/>
                    <a:lstStyle/>
                    <a:p>
                      <a:r>
                        <a:rPr lang="en-US" sz="1600" dirty="0" smtClean="0"/>
                        <a:t>MUST KNOW</a:t>
                      </a:r>
                      <a:endParaRPr lang="en-US" sz="1600" dirty="0"/>
                    </a:p>
                  </a:txBody>
                  <a:tcPr marL="68580" marR="68580"/>
                </a:tc>
                <a:extLst>
                  <a:ext uri="{0D108BD9-81ED-4DB2-BD59-A6C34878D82A}">
                    <a16:rowId xmlns="" xmlns:a16="http://schemas.microsoft.com/office/drawing/2014/main" val="3586572506"/>
                  </a:ext>
                </a:extLst>
              </a:tr>
              <a:tr h="454499">
                <a:tc>
                  <a:txBody>
                    <a:bodyPr/>
                    <a:lstStyle/>
                    <a:p>
                      <a:r>
                        <a:rPr lang="en-US" sz="1600" b="1" dirty="0" smtClean="0"/>
                        <a:t>Disturbances in mineral metabolism </a:t>
                      </a:r>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r>
                        <a:rPr lang="en-US" sz="1600" dirty="0" smtClean="0"/>
                        <a:t>MUST KNOW</a:t>
                      </a:r>
                      <a:endParaRPr lang="en-US" sz="1600" dirty="0"/>
                    </a:p>
                  </a:txBody>
                  <a:tcPr marL="68580" marR="68580"/>
                </a:tc>
                <a:extLst>
                  <a:ext uri="{0D108BD9-81ED-4DB2-BD59-A6C34878D82A}">
                    <a16:rowId xmlns="" xmlns:a16="http://schemas.microsoft.com/office/drawing/2014/main" val="2359924706"/>
                  </a:ext>
                </a:extLst>
              </a:tr>
              <a:tr h="454499">
                <a:tc>
                  <a:txBody>
                    <a:bodyPr/>
                    <a:lstStyle/>
                    <a:p>
                      <a:r>
                        <a:rPr lang="en-US" sz="1600" b="1" dirty="0" smtClean="0"/>
                        <a:t>Disturbances in protein metabolism </a:t>
                      </a:r>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r>
                        <a:rPr lang="en-US" sz="1600" dirty="0" smtClean="0"/>
                        <a:t>MUST KNOW</a:t>
                      </a:r>
                      <a:endParaRPr lang="en-US" sz="1600" dirty="0"/>
                    </a:p>
                  </a:txBody>
                  <a:tcPr marL="68580" marR="68580"/>
                </a:tc>
                <a:extLst>
                  <a:ext uri="{0D108BD9-81ED-4DB2-BD59-A6C34878D82A}">
                    <a16:rowId xmlns="" xmlns:a16="http://schemas.microsoft.com/office/drawing/2014/main" val="2577297493"/>
                  </a:ext>
                </a:extLst>
              </a:tr>
              <a:tr h="454499">
                <a:tc>
                  <a:txBody>
                    <a:bodyPr/>
                    <a:lstStyle/>
                    <a:p>
                      <a:r>
                        <a:rPr lang="en-US" sz="1600" b="1" dirty="0" smtClean="0"/>
                        <a:t>Disturbances in carbohydrate metabolism </a:t>
                      </a:r>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r>
                        <a:rPr lang="en-US" sz="1600" dirty="0" smtClean="0"/>
                        <a:t>MUST KNOW</a:t>
                      </a:r>
                      <a:endParaRPr lang="en-US" sz="1600" dirty="0"/>
                    </a:p>
                  </a:txBody>
                  <a:tcPr marL="68580" marR="68580"/>
                </a:tc>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 Disturbances in lipid metabolism </a:t>
                      </a:r>
                    </a:p>
                    <a:p>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MUST KNOW</a:t>
                      </a:r>
                    </a:p>
                    <a:p>
                      <a:endParaRPr lang="en-US" sz="1600" dirty="0"/>
                    </a:p>
                  </a:txBody>
                  <a:tcPr marL="68580" marR="68580"/>
                </a:tc>
              </a:tr>
              <a:tr h="454499">
                <a:tc>
                  <a:txBody>
                    <a:bodyPr/>
                    <a:lstStyle/>
                    <a:p>
                      <a:r>
                        <a:rPr lang="en-US" sz="1600" b="1" dirty="0" err="1" smtClean="0"/>
                        <a:t>Avitaminosis</a:t>
                      </a:r>
                      <a:r>
                        <a:rPr lang="en-US" sz="1600" b="1" dirty="0" smtClean="0"/>
                        <a:t> </a:t>
                      </a:r>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MUST KNOW</a:t>
                      </a:r>
                    </a:p>
                    <a:p>
                      <a:endParaRPr lang="en-US" sz="1600" dirty="0"/>
                    </a:p>
                  </a:txBody>
                  <a:tcPr marL="68580" marR="68580"/>
                </a:tc>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Disturbances in hormone metabolism </a:t>
                      </a:r>
                    </a:p>
                    <a:p>
                      <a:endParaRPr lang="en-US" sz="160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COGNITIVE</a:t>
                      </a:r>
                    </a:p>
                    <a:p>
                      <a:endParaRPr lang="en-US" sz="1600" dirty="0"/>
                    </a:p>
                  </a:txBody>
                  <a:tcPr marL="68580" marR="68580"/>
                </a:tc>
                <a:tc>
                  <a:txBody>
                    <a:bodyPr/>
                    <a:lstStyle/>
                    <a:p>
                      <a:r>
                        <a:rPr lang="en-US" sz="1600" dirty="0" smtClean="0"/>
                        <a:t>MUST KNOW</a:t>
                      </a:r>
                      <a:endParaRPr lang="en-US" sz="1600" dirty="0"/>
                    </a:p>
                  </a:txBody>
                  <a:tcPr marL="68580" marR="68580"/>
                </a:tc>
              </a:tr>
            </a:tbl>
          </a:graphicData>
        </a:graphic>
      </p:graphicFrame>
      <p:sp>
        <p:nvSpPr>
          <p:cNvPr id="5" name="Slide Number Placeholder 4"/>
          <p:cNvSpPr>
            <a:spLocks noGrp="1"/>
          </p:cNvSpPr>
          <p:nvPr>
            <p:ph type="sldNum" sz="quarter" idx="12"/>
          </p:nvPr>
        </p:nvSpPr>
        <p:spPr/>
        <p:txBody>
          <a:bodyPr/>
          <a:lstStyle/>
          <a:p>
            <a:fld id="{72795863-2509-495E-A4D3-2D1EB08AA326}" type="slidenum">
              <a:rPr lang="en-US" smtClean="0"/>
              <a:pPr/>
              <a:t>3</a:t>
            </a:fld>
            <a:endParaRPr lang="en-US"/>
          </a:p>
        </p:txBody>
      </p:sp>
    </p:spTree>
    <p:extLst>
      <p:ext uri="{BB962C8B-B14F-4D97-AF65-F5344CB8AC3E}">
        <p14:creationId xmlns="" xmlns:p14="http://schemas.microsoft.com/office/powerpoint/2010/main" val="3994717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7239000" cy="1143000"/>
          </a:xfrm>
        </p:spPr>
        <p:txBody>
          <a:bodyPr/>
          <a:lstStyle/>
          <a:p>
            <a:r>
              <a:rPr lang="en-US" dirty="0" smtClean="0"/>
              <a:t>Contents</a:t>
            </a:r>
            <a:endParaRPr lang="en-US" dirty="0"/>
          </a:p>
        </p:txBody>
      </p:sp>
      <p:sp>
        <p:nvSpPr>
          <p:cNvPr id="5" name="Content Placeholder 4"/>
          <p:cNvSpPr>
            <a:spLocks noGrp="1"/>
          </p:cNvSpPr>
          <p:nvPr>
            <p:ph idx="1"/>
          </p:nvPr>
        </p:nvSpPr>
        <p:spPr>
          <a:xfrm>
            <a:off x="457200" y="2011680"/>
            <a:ext cx="7239000" cy="4846320"/>
          </a:xfrm>
        </p:spPr>
        <p:txBody>
          <a:bodyPr/>
          <a:lstStyle/>
          <a:p>
            <a:r>
              <a:rPr lang="en-US" dirty="0" smtClean="0"/>
              <a:t> </a:t>
            </a:r>
            <a:r>
              <a:rPr lang="en-US" sz="2800" b="1" dirty="0" smtClean="0"/>
              <a:t>Introduction</a:t>
            </a:r>
          </a:p>
          <a:p>
            <a:r>
              <a:rPr lang="en-US" sz="2800" b="1" dirty="0" smtClean="0"/>
              <a:t> Disturbances in mineral metabolism </a:t>
            </a:r>
          </a:p>
          <a:p>
            <a:r>
              <a:rPr lang="en-US" sz="2800" b="1" dirty="0" smtClean="0"/>
              <a:t> Disturbances in protein metabolism </a:t>
            </a:r>
          </a:p>
          <a:p>
            <a:r>
              <a:rPr lang="en-US" sz="2800" b="1" dirty="0" smtClean="0"/>
              <a:t> Disturbances in carbohydrate metabolism </a:t>
            </a:r>
          </a:p>
          <a:p>
            <a:r>
              <a:rPr lang="en-US" sz="2800" b="1" dirty="0" smtClean="0"/>
              <a:t> Disturbances in lipid metabolism </a:t>
            </a:r>
          </a:p>
          <a:p>
            <a:r>
              <a:rPr lang="en-US" sz="2800" b="1" dirty="0" smtClean="0"/>
              <a:t> </a:t>
            </a:r>
            <a:r>
              <a:rPr lang="en-US" sz="2800" b="1" dirty="0" err="1" smtClean="0"/>
              <a:t>Avitaminosis</a:t>
            </a:r>
            <a:r>
              <a:rPr lang="en-US" sz="2800" b="1" dirty="0" smtClean="0"/>
              <a:t> </a:t>
            </a:r>
          </a:p>
          <a:p>
            <a:r>
              <a:rPr lang="en-US" sz="2800" b="1" dirty="0" smtClean="0"/>
              <a:t> Disturbances in hormone metabolism </a:t>
            </a:r>
            <a:endParaRPr lang="en-US"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239000" cy="1143000"/>
          </a:xfrm>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“Metabolism is the sum total of tissue activity as considered in terms of physicochemical changes associated with and regulated by the availability, utilization and disposal of protein, fat, carbohydrate, vitamins, minerals, water, and the influences which the endocrines exert on these processes.” – </a:t>
            </a:r>
            <a:r>
              <a:rPr lang="en-US" b="1" dirty="0" smtClean="0"/>
              <a:t>Duncan </a:t>
            </a:r>
          </a:p>
          <a:p>
            <a:endParaRPr lang="en-US" b="1" dirty="0" smtClean="0"/>
          </a:p>
          <a:p>
            <a:r>
              <a:rPr lang="en-US" dirty="0" smtClean="0"/>
              <a:t>Each tissue or organ has properties not restricted to it, but common to all parts of the organisms, and it is these common properties which bind the tissues and organs well together into a unit.</a:t>
            </a:r>
          </a:p>
          <a:p>
            <a:pPr>
              <a:buNone/>
            </a:pPr>
            <a:r>
              <a:rPr lang="en-US" dirty="0" smtClean="0"/>
              <a:t> </a:t>
            </a:r>
          </a:p>
          <a:p>
            <a:r>
              <a:rPr lang="en-US" dirty="0" smtClean="0"/>
              <a:t>Alterations from these normal metabolic processes constitute the disturbances of metabolism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1143000"/>
          </a:xfrm>
        </p:spPr>
        <p:txBody>
          <a:bodyPr/>
          <a:lstStyle/>
          <a:p>
            <a:r>
              <a:rPr lang="en-US" dirty="0" smtClean="0"/>
              <a:t>Calcium</a:t>
            </a:r>
            <a:endParaRPr lang="en-US" dirty="0"/>
          </a:p>
        </p:txBody>
      </p:sp>
      <p:sp>
        <p:nvSpPr>
          <p:cNvPr id="3" name="Content Placeholder 2"/>
          <p:cNvSpPr>
            <a:spLocks noGrp="1"/>
          </p:cNvSpPr>
          <p:nvPr>
            <p:ph idx="1"/>
          </p:nvPr>
        </p:nvSpPr>
        <p:spPr/>
        <p:txBody>
          <a:bodyPr>
            <a:noAutofit/>
          </a:bodyPr>
          <a:lstStyle/>
          <a:p>
            <a:r>
              <a:rPr lang="en-US" sz="1600" dirty="0" smtClean="0"/>
              <a:t>Calcium is the fifth most abundant element in the body. </a:t>
            </a:r>
          </a:p>
          <a:p>
            <a:endParaRPr lang="en-US" sz="1600" dirty="0" smtClean="0"/>
          </a:p>
          <a:p>
            <a:r>
              <a:rPr lang="en-US" sz="1600" dirty="0" smtClean="0"/>
              <a:t>Total calcium in body is 100-170 gm. </a:t>
            </a:r>
          </a:p>
          <a:p>
            <a:endParaRPr lang="en-US" sz="1600" dirty="0" smtClean="0"/>
          </a:p>
          <a:p>
            <a:r>
              <a:rPr lang="en-US" sz="1600" dirty="0" smtClean="0"/>
              <a:t>The normal serum calcium level is about 9-11 mg/dl. </a:t>
            </a:r>
          </a:p>
          <a:p>
            <a:endParaRPr lang="en-US" sz="1600" dirty="0" smtClean="0"/>
          </a:p>
          <a:p>
            <a:r>
              <a:rPr lang="en-US" sz="1600" dirty="0" smtClean="0"/>
              <a:t>Vitamin D increases absorption of calcium from intestine.</a:t>
            </a:r>
          </a:p>
          <a:p>
            <a:pPr>
              <a:buNone/>
            </a:pPr>
            <a:endParaRPr lang="en-US" sz="1600" dirty="0" smtClean="0"/>
          </a:p>
          <a:p>
            <a:r>
              <a:rPr lang="en-US" sz="1600" dirty="0" smtClean="0"/>
              <a:t>Under normal metabolic conditions for fat splitting and fat absorption the ingestion of fat has been found to aid in calcium absorption except in conditions like </a:t>
            </a:r>
            <a:r>
              <a:rPr lang="en-US" sz="1600" dirty="0" err="1" smtClean="0"/>
              <a:t>steatorrhea</a:t>
            </a:r>
            <a:r>
              <a:rPr lang="en-US" sz="1600" dirty="0" smtClean="0"/>
              <a:t>. </a:t>
            </a:r>
          </a:p>
          <a:p>
            <a:pPr>
              <a:buNone/>
            </a:pPr>
            <a:endParaRPr lang="en-US" sz="1600" dirty="0" smtClean="0"/>
          </a:p>
          <a:p>
            <a:r>
              <a:rPr lang="en-US" sz="1600" dirty="0" smtClean="0"/>
              <a:t>Lowering intestinal Ph by citrates also aids in absorption of calcium. </a:t>
            </a:r>
          </a:p>
          <a:p>
            <a:endParaRPr lang="en-US" sz="1600" dirty="0" smtClean="0"/>
          </a:p>
          <a:p>
            <a:r>
              <a:rPr lang="en-US" sz="1600" dirty="0" smtClean="0"/>
              <a:t>High protein diets also aid in absorption of calcium by formation of soluble compounds with </a:t>
            </a:r>
            <a:r>
              <a:rPr lang="en-US" sz="1600" dirty="0" err="1" smtClean="0"/>
              <a:t>aminoacids</a:t>
            </a:r>
            <a:r>
              <a:rPr lang="en-US" sz="1600" dirty="0" smtClean="0"/>
              <a:t>. Lactose or milk sugar increases absorption of calcium.</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Disturbances in protein metabolism</a:t>
            </a:r>
            <a:endParaRPr lang="en-US" dirty="0"/>
          </a:p>
        </p:txBody>
      </p:sp>
      <p:sp>
        <p:nvSpPr>
          <p:cNvPr id="3" name="Content Placeholder 2"/>
          <p:cNvSpPr>
            <a:spLocks noGrp="1"/>
          </p:cNvSpPr>
          <p:nvPr>
            <p:ph idx="1"/>
          </p:nvPr>
        </p:nvSpPr>
        <p:spPr>
          <a:xfrm>
            <a:off x="457200" y="2011680"/>
            <a:ext cx="7239000" cy="4846320"/>
          </a:xfrm>
        </p:spPr>
        <p:txBody>
          <a:bodyPr/>
          <a:lstStyle/>
          <a:p>
            <a:r>
              <a:rPr lang="en-US" dirty="0" smtClean="0"/>
              <a:t>▪Proteins are complex biologic compounds of high molecular weight containing nitrogen, oxygen, carbon and small amounts of </a:t>
            </a:r>
            <a:r>
              <a:rPr lang="en-US" dirty="0" err="1" smtClean="0"/>
              <a:t>Sulphur</a:t>
            </a:r>
            <a:r>
              <a:rPr lang="en-US" dirty="0" smtClean="0"/>
              <a:t>. </a:t>
            </a:r>
          </a:p>
          <a:p>
            <a:endParaRPr lang="en-US" dirty="0" smtClean="0"/>
          </a:p>
          <a:p>
            <a:r>
              <a:rPr lang="en-US" dirty="0" smtClean="0"/>
              <a:t>▪The third principal group of organic compounds and have a larger range of functions than carbohydrates or lipids.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33400" y="304800"/>
            <a:ext cx="7239000" cy="5791200"/>
          </a:xfrm>
        </p:spPr>
        <p:txBody>
          <a:bodyPr>
            <a:normAutofit fontScale="92500" lnSpcReduction="10000"/>
          </a:bodyPr>
          <a:lstStyle/>
          <a:p>
            <a:r>
              <a:rPr lang="en-US" dirty="0" smtClean="0"/>
              <a:t>Proteins have an important bearing on the pre-eruptive and post-eruptive effects on teeth. </a:t>
            </a:r>
          </a:p>
          <a:p>
            <a:endParaRPr lang="en-US" dirty="0" smtClean="0"/>
          </a:p>
          <a:p>
            <a:r>
              <a:rPr lang="en-US" dirty="0" smtClean="0"/>
              <a:t>▪They help in formation of the matrix of hard tissues of teeth. </a:t>
            </a:r>
          </a:p>
          <a:p>
            <a:endParaRPr lang="en-US" dirty="0" smtClean="0"/>
          </a:p>
          <a:p>
            <a:pPr>
              <a:buNone/>
            </a:pPr>
            <a:r>
              <a:rPr lang="en-US" sz="3500" b="1" dirty="0" smtClean="0"/>
              <a:t>PEM </a:t>
            </a:r>
          </a:p>
          <a:p>
            <a:r>
              <a:rPr lang="en-US" dirty="0" smtClean="0"/>
              <a:t>▪PEM is a spectrum of diseases with kwashiorkor whose essential feature is protein deficiency and nutritional </a:t>
            </a:r>
            <a:r>
              <a:rPr lang="en-US" dirty="0" err="1" smtClean="0"/>
              <a:t>marasmus</a:t>
            </a:r>
            <a:r>
              <a:rPr lang="en-US" dirty="0" smtClean="0"/>
              <a:t>, due to severe and prolonged restriction of all types of food. </a:t>
            </a:r>
          </a:p>
          <a:p>
            <a:endParaRPr lang="en-US" dirty="0" smtClean="0"/>
          </a:p>
          <a:p>
            <a:r>
              <a:rPr lang="en-US" dirty="0" smtClean="0"/>
              <a:t>▪In the middle of spectrum there is </a:t>
            </a:r>
            <a:r>
              <a:rPr lang="en-US" dirty="0" err="1" smtClean="0"/>
              <a:t>marasmic</a:t>
            </a:r>
            <a:r>
              <a:rPr lang="en-US" dirty="0" smtClean="0"/>
              <a:t> kwashiorkor in which clinical features of both disorders occur.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Etiology and clinical features of </a:t>
            </a:r>
            <a:r>
              <a:rPr lang="en-US" dirty="0" err="1" smtClean="0"/>
              <a:t>marasmus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▪Rapid succession of pregnancies, and early and often abrupt weaning followed by artificial feeding of infants in inadequate amounts. </a:t>
            </a:r>
          </a:p>
          <a:p>
            <a:r>
              <a:rPr lang="en-US" dirty="0" smtClean="0"/>
              <a:t>▪The two features of </a:t>
            </a:r>
            <a:r>
              <a:rPr lang="en-US" dirty="0" err="1" smtClean="0"/>
              <a:t>marasmus</a:t>
            </a:r>
            <a:r>
              <a:rPr lang="en-US" dirty="0" smtClean="0"/>
              <a:t> are retarded growth and wasting of subcutaneous tissues, giving the child an aged appearance. </a:t>
            </a:r>
          </a:p>
          <a:p>
            <a:r>
              <a:rPr lang="en-US" dirty="0" smtClean="0"/>
              <a:t>▪Protein deficiency is common in prolonged febrile illness, in massive burns and chronic large ulcers, hyperthyroidism and other </a:t>
            </a:r>
            <a:r>
              <a:rPr lang="en-US" dirty="0" err="1" smtClean="0"/>
              <a:t>hypermetabolic</a:t>
            </a:r>
            <a:r>
              <a:rPr lang="en-US" dirty="0" smtClean="0"/>
              <a:t> states. </a:t>
            </a:r>
          </a:p>
          <a:p>
            <a:r>
              <a:rPr lang="en-US" dirty="0" smtClean="0"/>
              <a:t>▪Pigment changes in skin with hair loss, hypotension, weakness and edema. Anemia is common. </a:t>
            </a:r>
          </a:p>
          <a:p>
            <a:r>
              <a:rPr lang="en-US" dirty="0" smtClean="0"/>
              <a:t>▪Decrease in serum proteins, </a:t>
            </a:r>
            <a:r>
              <a:rPr lang="en-US" dirty="0" err="1" smtClean="0"/>
              <a:t>hemoconcentration</a:t>
            </a:r>
            <a:r>
              <a:rPr lang="en-US" dirty="0" smtClean="0"/>
              <a:t> and decrease in blood volume.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34</TotalTime>
  <Words>2054</Words>
  <Application>Microsoft Office PowerPoint</Application>
  <PresentationFormat>On-screen Show (4:3)</PresentationFormat>
  <Paragraphs>177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Opulent</vt:lpstr>
      <vt:lpstr>RUNGTA COLLEGE OF DENTAL SCIENCES &amp; RESEARCH  </vt:lpstr>
      <vt:lpstr>Oral Aspects of Metabolic Diseases</vt:lpstr>
      <vt:lpstr>Specific learning Objectives </vt:lpstr>
      <vt:lpstr>Contents</vt:lpstr>
      <vt:lpstr>Introduction</vt:lpstr>
      <vt:lpstr>Calcium</vt:lpstr>
      <vt:lpstr>Disturbances in protein metabolism</vt:lpstr>
      <vt:lpstr>Slide 8</vt:lpstr>
      <vt:lpstr>Etiology and clinical features of marasmus</vt:lpstr>
      <vt:lpstr>kwashiorkor</vt:lpstr>
      <vt:lpstr>Amyloidosis</vt:lpstr>
      <vt:lpstr>Porphyria</vt:lpstr>
      <vt:lpstr>Disturbances in carbohydrate metabolism</vt:lpstr>
      <vt:lpstr>Oral manifestations</vt:lpstr>
      <vt:lpstr>Disturbances in lipid metabolism</vt:lpstr>
      <vt:lpstr>Niemann pick disease</vt:lpstr>
      <vt:lpstr>Letterer- siwe disease</vt:lpstr>
      <vt:lpstr>Hypervitaminosis</vt:lpstr>
      <vt:lpstr>Vitamin D</vt:lpstr>
      <vt:lpstr>osteomalacia</vt:lpstr>
      <vt:lpstr>Hypophosphatasia</vt:lpstr>
      <vt:lpstr>Vitamin C</vt:lpstr>
      <vt:lpstr>Vitamin B12</vt:lpstr>
      <vt:lpstr>Hypothyroidism</vt:lpstr>
      <vt:lpstr>hyperthyroidism</vt:lpstr>
      <vt:lpstr>Take home message </vt:lpstr>
      <vt:lpstr>Question &amp; Answer Session</vt:lpstr>
      <vt:lpstr>REFERENCES  NAME OF THE BOOK WITH EDITION AND PAGE NUMBERS   ARTICLE ARE TO BE MENTIONED IF NEEDED</vt:lpstr>
      <vt:lpstr>THANK YOU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Aspects of Metabolic Diseases</dc:title>
  <dc:creator>OP</dc:creator>
  <cp:lastModifiedBy>OP</cp:lastModifiedBy>
  <cp:revision>28</cp:revision>
  <dcterms:created xsi:type="dcterms:W3CDTF">2006-08-16T00:00:00Z</dcterms:created>
  <dcterms:modified xsi:type="dcterms:W3CDTF">2023-03-04T05:20:11Z</dcterms:modified>
</cp:coreProperties>
</file>